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343" r:id="rId4"/>
    <p:sldId id="344" r:id="rId5"/>
    <p:sldId id="346" r:id="rId6"/>
    <p:sldId id="345" r:id="rId7"/>
    <p:sldId id="258" r:id="rId8"/>
    <p:sldId id="290" r:id="rId9"/>
    <p:sldId id="291" r:id="rId10"/>
    <p:sldId id="294" r:id="rId11"/>
    <p:sldId id="352" r:id="rId12"/>
    <p:sldId id="321" r:id="rId13"/>
    <p:sldId id="326" r:id="rId14"/>
    <p:sldId id="354" r:id="rId15"/>
    <p:sldId id="355" r:id="rId16"/>
    <p:sldId id="356" r:id="rId17"/>
    <p:sldId id="357" r:id="rId18"/>
    <p:sldId id="334" r:id="rId19"/>
    <p:sldId id="307" r:id="rId20"/>
    <p:sldId id="313" r:id="rId21"/>
    <p:sldId id="314" r:id="rId22"/>
    <p:sldId id="358" r:id="rId23"/>
    <p:sldId id="359" r:id="rId24"/>
    <p:sldId id="324" r:id="rId25"/>
    <p:sldId id="362" r:id="rId26"/>
    <p:sldId id="325" r:id="rId27"/>
    <p:sldId id="263" r:id="rId28"/>
    <p:sldId id="329" r:id="rId29"/>
    <p:sldId id="296" r:id="rId30"/>
    <p:sldId id="293" r:id="rId31"/>
    <p:sldId id="347" r:id="rId32"/>
    <p:sldId id="348" r:id="rId33"/>
    <p:sldId id="331" r:id="rId34"/>
    <p:sldId id="304" r:id="rId35"/>
    <p:sldId id="332" r:id="rId36"/>
    <p:sldId id="349" r:id="rId37"/>
    <p:sldId id="342" r:id="rId38"/>
    <p:sldId id="350" r:id="rId39"/>
    <p:sldId id="335" r:id="rId40"/>
    <p:sldId id="317" r:id="rId41"/>
    <p:sldId id="316" r:id="rId42"/>
    <p:sldId id="351" r:id="rId43"/>
    <p:sldId id="360" r:id="rId44"/>
    <p:sldId id="361" r:id="rId45"/>
    <p:sldId id="364" r:id="rId46"/>
    <p:sldId id="365" r:id="rId47"/>
    <p:sldId id="366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21DE3A-E661-4B54-BA36-8AEF4C7EA239}">
          <p14:sldIdLst>
            <p14:sldId id="256"/>
            <p14:sldId id="257"/>
          </p14:sldIdLst>
        </p14:section>
        <p14:section name="Definicion Modelo" id="{B8FA5EAA-2C3A-423B-BE86-EA2165BF9D5E}">
          <p14:sldIdLst>
            <p14:sldId id="343"/>
            <p14:sldId id="344"/>
            <p14:sldId id="346"/>
            <p14:sldId id="345"/>
          </p14:sldIdLst>
        </p14:section>
        <p14:section name="Fuente Datos" id="{75171504-3E36-4E54-AA60-AF9C2A92695C}">
          <p14:sldIdLst>
            <p14:sldId id="258"/>
            <p14:sldId id="290"/>
            <p14:sldId id="291"/>
          </p14:sldIdLst>
        </p14:section>
        <p14:section name="Exploracion" id="{D9F62963-2193-4E53-AD6E-141C9AC0B2A6}">
          <p14:sldIdLst>
            <p14:sldId id="294"/>
            <p14:sldId id="352"/>
            <p14:sldId id="321"/>
            <p14:sldId id="326"/>
            <p14:sldId id="354"/>
            <p14:sldId id="355"/>
            <p14:sldId id="356"/>
            <p14:sldId id="357"/>
            <p14:sldId id="334"/>
            <p14:sldId id="307"/>
            <p14:sldId id="313"/>
            <p14:sldId id="314"/>
            <p14:sldId id="358"/>
            <p14:sldId id="359"/>
            <p14:sldId id="324"/>
            <p14:sldId id="362"/>
            <p14:sldId id="325"/>
          </p14:sldIdLst>
        </p14:section>
        <p14:section name="Resumen Datos" id="{601B1869-BD0A-466F-92E4-A69CE53B7ADF}">
          <p14:sldIdLst>
            <p14:sldId id="263"/>
            <p14:sldId id="329"/>
            <p14:sldId id="296"/>
            <p14:sldId id="293"/>
            <p14:sldId id="347"/>
            <p14:sldId id="348"/>
            <p14:sldId id="331"/>
            <p14:sldId id="304"/>
            <p14:sldId id="332"/>
            <p14:sldId id="349"/>
          </p14:sldIdLst>
        </p14:section>
        <p14:section name="Transversal" id="{B19B032D-A378-446F-B595-9A04E12E9198}">
          <p14:sldIdLst>
            <p14:sldId id="342"/>
            <p14:sldId id="350"/>
            <p14:sldId id="335"/>
            <p14:sldId id="317"/>
            <p14:sldId id="316"/>
            <p14:sldId id="351"/>
            <p14:sldId id="360"/>
            <p14:sldId id="361"/>
            <p14:sldId id="364"/>
            <p14:sldId id="365"/>
            <p14:sldId id="3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86000" autoAdjust="0"/>
  </p:normalViewPr>
  <p:slideViewPr>
    <p:cSldViewPr snapToGrid="0" snapToObjects="1">
      <p:cViewPr>
        <p:scale>
          <a:sx n="66" d="100"/>
          <a:sy n="66" d="100"/>
        </p:scale>
        <p:origin x="1470" y="-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740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89670-4884-43C6-8F15-116DDCC242C5}" type="datetimeFigureOut">
              <a:rPr lang="es-CL" smtClean="0"/>
              <a:t>25-08-2020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5D85-2226-40E3-A1FF-22E79B9F1F0F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8700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1182/when-to-use-an-offset-in-a-poisson-regression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>
                <a:hlinkClick r:id="rId3"/>
              </a:rPr>
              <a:t>https://stats.stackexchange.com/questions/11182/when-to-use-an-offset-in-a-poisson-regression</a:t>
            </a:r>
            <a:endParaRPr lang="es-C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5D85-2226-40E3-A1FF-22E79B9F1F0F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40424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5D85-2226-40E3-A1FF-22E79B9F1F0F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60367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5D85-2226-40E3-A1FF-22E79B9F1F0F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55009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Nota, </a:t>
            </a:r>
            <a:r>
              <a:rPr lang="es-CL" dirty="0" err="1" smtClean="0"/>
              <a:t>tmb</a:t>
            </a:r>
            <a:r>
              <a:rPr lang="es-CL" dirty="0" smtClean="0"/>
              <a:t> están como</a:t>
            </a:r>
            <a:r>
              <a:rPr lang="es-CL" baseline="0" dirty="0" smtClean="0"/>
              <a:t> ECDF, y a nivel de </a:t>
            </a:r>
            <a:r>
              <a:rPr lang="es-CL" baseline="0" dirty="0" err="1" smtClean="0"/>
              <a:t>region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5D85-2226-40E3-A1FF-22E79B9F1F0F}" type="slidenum">
              <a:rPr lang="es-CL" smtClean="0"/>
              <a:t>33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265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Aumento</a:t>
            </a:r>
            <a:r>
              <a:rPr lang="es-CL" baseline="0" dirty="0" smtClean="0"/>
              <a:t> de 1 </a:t>
            </a:r>
            <a:r>
              <a:rPr lang="es-CL" baseline="0" dirty="0" err="1" smtClean="0"/>
              <a:t>ug</a:t>
            </a:r>
            <a:r>
              <a:rPr lang="es-CL" baseline="0" dirty="0" smtClean="0"/>
              <a:t>/m3 genera un aumento en 1% en la tasa </a:t>
            </a:r>
            <a:r>
              <a:rPr lang="es-CL" baseline="0" dirty="0" err="1" smtClean="0"/>
              <a:t>mortaldiad</a:t>
            </a:r>
            <a:r>
              <a:rPr lang="es-CL" baseline="0" dirty="0" smtClean="0"/>
              <a:t> COVID, pero OJO con la hipótesis nula (valor-p=0.42), de que el efecto no existe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5D85-2226-40E3-A1FF-22E79B9F1F0F}" type="slidenum">
              <a:rPr lang="es-CL" smtClean="0"/>
              <a:t>41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7605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872848"/>
            <a:ext cx="7772400" cy="1470025"/>
          </a:xfrm>
        </p:spPr>
        <p:txBody>
          <a:bodyPr>
            <a:normAutofit/>
          </a:bodyPr>
          <a:lstStyle>
            <a:lvl1pPr>
              <a:defRPr kumimoji="0" lang="en-US" sz="3200" b="1" kern="1200" cap="all" baseline="0" noProof="0" smtClean="0">
                <a:solidFill>
                  <a:srgbClr val="7F7F7F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731653"/>
            <a:ext cx="6400800" cy="6986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505200" y="5389543"/>
            <a:ext cx="2133600" cy="365125"/>
          </a:xfrm>
        </p:spPr>
        <p:txBody>
          <a:bodyPr/>
          <a:lstStyle>
            <a:lvl1pPr>
              <a:defRPr sz="2000"/>
            </a:lvl1pPr>
          </a:lstStyle>
          <a:p>
            <a:fld id="{241EB5C9-1307-BA42-ABA2-0BC069CD8E7F}" type="datetimeFigureOut">
              <a:rPr lang="en-US" smtClean="0"/>
              <a:pPr/>
              <a:t>25-Aug-20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142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0" y="6477002"/>
            <a:ext cx="9144000" cy="395998"/>
          </a:xfrm>
          <a:solidFill>
            <a:srgbClr val="7F7F7F"/>
          </a:solidFill>
        </p:spPr>
        <p:txBody>
          <a:bodyPr>
            <a:noAutofit/>
          </a:bodyPr>
          <a:lstStyle>
            <a:lvl1pPr marL="0" indent="1617663" algn="r">
              <a:buNone/>
              <a:defRPr sz="1800" b="0" baseline="0">
                <a:solidFill>
                  <a:srgbClr val="7F7F7F"/>
                </a:solidFill>
              </a:defRPr>
            </a:lvl1pPr>
            <a:lvl2pPr marL="357187" indent="0" algn="ctr">
              <a:buNone/>
              <a:defRPr/>
            </a:lvl2pPr>
            <a:lvl3pPr marL="719138" indent="0" algn="ctr">
              <a:buNone/>
              <a:defRPr/>
            </a:lvl3pPr>
            <a:lvl4pPr marL="984250" indent="0" algn="ctr">
              <a:buNone/>
              <a:defRPr/>
            </a:lvl4pPr>
            <a:lvl5pPr marL="1163637" indent="0" algn="ctr">
              <a:buNone/>
              <a:defRPr/>
            </a:lvl5pPr>
          </a:lstStyle>
          <a:p>
            <a:pPr lvl="0"/>
            <a:endParaRPr lang="es-CL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99940"/>
            <a:ext cx="2133600" cy="365125"/>
          </a:xfr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25-Aug-20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25-Aug-20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lang="en-US" sz="3200" b="1" kern="1200" noProof="0" smtClean="0">
                <a:solidFill>
                  <a:srgbClr val="8BC8A6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>
            <a:lvl1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lang="en-US" sz="2400" b="0" kern="1200" noProof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  <a:lvl2pPr marL="7429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2pPr>
            <a:lvl3pPr marL="1143000" indent="-228600">
              <a:buClr>
                <a:schemeClr val="accent3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3pPr>
            <a:lvl4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4pPr>
            <a:lvl5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 rot="5400000">
            <a:off x="-3091682" y="3091680"/>
            <a:ext cx="6453173" cy="2698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8231" y="6453170"/>
            <a:ext cx="278042" cy="262661"/>
          </a:xfrm>
          <a:prstGeom prst="rect">
            <a:avLst/>
          </a:prstGeom>
          <a:solidFill>
            <a:srgbClr val="8BC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fld id="{24064834-972A-4795-B272-37453634AFE8}" type="slidenum">
              <a:rPr lang="en-US" sz="700" b="1" smtClean="0">
                <a:solidFill>
                  <a:srgbClr val="ECECEC"/>
                </a:solidFill>
                <a:ea typeface="ＭＳ Ｐゴシック" pitchFamily="-105" charset="-128"/>
              </a:rPr>
              <a:pPr algn="ctr">
                <a:spcAft>
                  <a:spcPts val="600"/>
                </a:spcAft>
                <a:defRPr/>
              </a:pPr>
              <a:t>‹#›</a:t>
            </a:fld>
            <a:endParaRPr lang="en-US" sz="1400" b="1" dirty="0">
              <a:solidFill>
                <a:srgbClr val="ECECEC"/>
              </a:solidFill>
              <a:ea typeface="ＭＳ Ｐゴシック" pitchFamily="-105" charset="-128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-9426" y="6715831"/>
            <a:ext cx="9172262" cy="1468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 anchor="t">
            <a:normAutofit/>
          </a:bodyPr>
          <a:lstStyle>
            <a:lvl1pPr algn="l">
              <a:defRPr lang="en-US" sz="2800" b="1" kern="1200" cap="all" baseline="0" noProof="0" dirty="0">
                <a:solidFill>
                  <a:srgbClr val="8BC8A6"/>
                </a:solidFill>
                <a:latin typeface="Calibri" pitchFamily="34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-28262" y="3095620"/>
            <a:ext cx="9172262" cy="38734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756563" y="3095620"/>
            <a:ext cx="568325" cy="387350"/>
          </a:xfrm>
          <a:prstGeom prst="rect">
            <a:avLst/>
          </a:prstGeom>
          <a:solidFill>
            <a:srgbClr val="8BC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fld id="{24064834-972A-4795-B272-37453634AFE8}" type="slidenum">
              <a:rPr lang="en-US" b="1" smtClean="0">
                <a:solidFill>
                  <a:srgbClr val="ECECEC"/>
                </a:solidFill>
                <a:ea typeface="ＭＳ Ｐゴシック" pitchFamily="-105" charset="-128"/>
              </a:rPr>
              <a:pPr algn="ctr">
                <a:defRPr/>
              </a:pPr>
              <a:t>‹#›</a:t>
            </a:fld>
            <a:endParaRPr lang="en-US" b="1" dirty="0">
              <a:solidFill>
                <a:srgbClr val="ECECEC"/>
              </a:solidFill>
              <a:ea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lang="en-US" sz="3200" b="1" kern="1200" noProof="0" dirty="0">
                <a:solidFill>
                  <a:srgbClr val="8BC8A6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006662"/>
          </a:xfrm>
        </p:spPr>
        <p:txBody>
          <a:bodyPr/>
          <a:lstStyle>
            <a:lvl1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lang="en-US" sz="2400" b="0" kern="1200" noProof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  <a:lvl2pPr marL="7429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2pPr>
            <a:lvl3pPr marL="1143000" indent="-228600">
              <a:buClr>
                <a:schemeClr val="accent3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3pPr>
            <a:lvl4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4pPr>
            <a:lvl5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00666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  <a:lvl2pPr marL="7429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2pPr>
            <a:lvl3pPr marL="1143000" indent="-228600">
              <a:buClr>
                <a:schemeClr val="accent3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3pPr>
            <a:lvl4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4pPr>
            <a:lvl5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 rot="5400000">
            <a:off x="-3091682" y="3091680"/>
            <a:ext cx="6453173" cy="2698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8231" y="6453170"/>
            <a:ext cx="278042" cy="262661"/>
          </a:xfrm>
          <a:prstGeom prst="rect">
            <a:avLst/>
          </a:prstGeom>
          <a:solidFill>
            <a:srgbClr val="8BC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fld id="{24064834-972A-4795-B272-37453634AFE8}" type="slidenum">
              <a:rPr lang="en-US" sz="700" b="1" smtClean="0">
                <a:solidFill>
                  <a:srgbClr val="ECECEC"/>
                </a:solidFill>
                <a:ea typeface="ＭＳ Ｐゴシック" pitchFamily="-105" charset="-128"/>
              </a:rPr>
              <a:pPr algn="ctr">
                <a:spcAft>
                  <a:spcPts val="600"/>
                </a:spcAft>
                <a:defRPr/>
              </a:pPr>
              <a:t>‹#›</a:t>
            </a:fld>
            <a:endParaRPr lang="en-US" sz="1400" b="1" dirty="0">
              <a:solidFill>
                <a:srgbClr val="ECECEC"/>
              </a:solidFill>
              <a:ea typeface="ＭＳ Ｐゴシック" pitchFamily="-105" charset="-128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-9426" y="6715831"/>
            <a:ext cx="9172262" cy="1468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lang="en-US" sz="3200" b="1" kern="1200" noProof="0" smtClean="0">
                <a:solidFill>
                  <a:srgbClr val="8BC8A6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25-Aug-20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25-Aug-20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25-Aug-20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25-Aug-20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25-Aug-20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25-Aug-20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mbusch/Analisis-COVID-MP2.5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is.minsal.cl/#datosabiertos" TargetMode="External"/><Relationship Id="rId2" Type="http://schemas.openxmlformats.org/officeDocument/2006/relationships/hyperlink" Target="https://github.com/MinCiencia/Datos-COVID19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s-CL" dirty="0"/>
              <a:t>Análisis epidemiológico de la incidencia de COVID-19 y el uso intensivo de leña en las regiones sur y centro de Chile</a:t>
            </a:r>
            <a:endParaRPr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pPr marL="0" lvl="0" indent="0">
              <a:buNone/>
            </a:pP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sz="3800" dirty="0"/>
              <a:t>Pablo Busch </a:t>
            </a:r>
            <a:r>
              <a:rPr sz="3800" dirty="0" err="1"/>
              <a:t>Hopfenblatt</a:t>
            </a:r>
            <a:endParaRPr sz="3800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990109" y="5088541"/>
            <a:ext cx="2133600" cy="365125"/>
          </a:xfrm>
        </p:spPr>
        <p:txBody>
          <a:bodyPr/>
          <a:lstStyle/>
          <a:p>
            <a:pPr marL="0" lvl="0" indent="0">
              <a:buNone/>
            </a:pPr>
            <a:r>
              <a:rPr lang="en-US" dirty="0" smtClean="0"/>
              <a:t>06</a:t>
            </a:r>
            <a:r>
              <a:rPr dirty="0" smtClean="0"/>
              <a:t>-0</a:t>
            </a:r>
            <a:r>
              <a:rPr lang="en-US" dirty="0" smtClean="0"/>
              <a:t>8</a:t>
            </a:r>
            <a:r>
              <a:rPr dirty="0" smtClean="0"/>
              <a:t>-2020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C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Análisis exploratorio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7152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Mortalidad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covid-19: 21-08-2020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5524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5882"/>
            <a:ext cx="8229600" cy="1143000"/>
          </a:xfrm>
        </p:spPr>
        <p:txBody>
          <a:bodyPr/>
          <a:lstStyle/>
          <a:p>
            <a:r>
              <a:rPr lang="es-CL" dirty="0" smtClean="0"/>
              <a:t>Mortalidad COVID-19 se concentra en centro y norte</a:t>
            </a:r>
            <a:endParaRPr lang="es-C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5080"/>
            <a:ext cx="8686800" cy="543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7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158876"/>
            <a:ext cx="8564880" cy="53566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9236"/>
            <a:ext cx="8229600" cy="1143000"/>
          </a:xfrm>
        </p:spPr>
        <p:txBody>
          <a:bodyPr/>
          <a:lstStyle/>
          <a:p>
            <a:r>
              <a:rPr lang="es-CL" dirty="0" smtClean="0"/>
              <a:t>Muertes COVID se concentran en grupo de 65+ años y en la RM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1584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Concentración</a:t>
            </a:r>
            <a:r>
              <a:rPr lang="en-US" dirty="0" smtClean="0"/>
              <a:t> </a:t>
            </a:r>
            <a:r>
              <a:rPr lang="en-US" dirty="0" err="1" smtClean="0"/>
              <a:t>ambiental</a:t>
            </a:r>
            <a:r>
              <a:rPr lang="en-US" dirty="0" smtClean="0"/>
              <a:t> mp2.5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044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 smtClean="0"/>
              <a:t>Desafio</a:t>
            </a:r>
            <a:r>
              <a:rPr lang="es-CL" dirty="0" smtClean="0"/>
              <a:t>: </a:t>
            </a:r>
            <a:r>
              <a:rPr lang="es-CL" dirty="0" err="1" smtClean="0"/>
              <a:t>N°estaciones</a:t>
            </a:r>
            <a:r>
              <a:rPr lang="es-CL" dirty="0" smtClean="0"/>
              <a:t> disminuye con cohortes temporales más extensos</a:t>
            </a:r>
            <a:endParaRPr lang="es-C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26837"/>
            <a:ext cx="8071825" cy="5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1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967740"/>
          </a:xfrm>
        </p:spPr>
        <p:txBody>
          <a:bodyPr>
            <a:normAutofit fontScale="90000"/>
          </a:bodyPr>
          <a:lstStyle/>
          <a:p>
            <a:r>
              <a:rPr lang="es-CL" dirty="0" smtClean="0"/>
              <a:t>Periodo 2017-2019 tiene mayor cantidad de estaciones</a:t>
            </a:r>
            <a:endParaRPr lang="es-CL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" y="1089978"/>
            <a:ext cx="8954589" cy="5600382"/>
          </a:xfrm>
        </p:spPr>
      </p:pic>
    </p:spTree>
    <p:extLst>
      <p:ext uri="{BB962C8B-B14F-4D97-AF65-F5344CB8AC3E}">
        <p14:creationId xmlns:p14="http://schemas.microsoft.com/office/powerpoint/2010/main" val="157551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 smtClean="0"/>
              <a:t>Criterio selección: Periodo 2017-2019, con los 3 años de datos con al menos 80% de datos diarios</a:t>
            </a:r>
            <a:endParaRPr lang="es-C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556097" cy="5351157"/>
          </a:xfrm>
        </p:spPr>
      </p:pic>
    </p:spTree>
    <p:extLst>
      <p:ext uri="{BB962C8B-B14F-4D97-AF65-F5344CB8AC3E}">
        <p14:creationId xmlns:p14="http://schemas.microsoft.com/office/powerpoint/2010/main" val="396111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</p:spPr>
        <p:txBody>
          <a:bodyPr/>
          <a:lstStyle/>
          <a:p>
            <a:r>
              <a:rPr lang="es-CL" dirty="0" smtClean="0"/>
              <a:t>Desafío 2: 46 </a:t>
            </a:r>
            <a:r>
              <a:rPr lang="es-CL" dirty="0" smtClean="0"/>
              <a:t>de 346 Comunas con </a:t>
            </a:r>
            <a:r>
              <a:rPr lang="es-CL" dirty="0" smtClean="0"/>
              <a:t>monitoreo</a:t>
            </a:r>
            <a:endParaRPr lang="es-C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4840" y="914717"/>
            <a:ext cx="9174479" cy="573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5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8"/>
            <a:ext cx="8229600" cy="1143000"/>
          </a:xfrm>
        </p:spPr>
        <p:txBody>
          <a:bodyPr/>
          <a:lstStyle/>
          <a:p>
            <a:r>
              <a:rPr lang="es-CL" dirty="0" smtClean="0"/>
              <a:t>Metodología </a:t>
            </a:r>
            <a:r>
              <a:rPr lang="es-CL" dirty="0" smtClean="0"/>
              <a:t>expansión </a:t>
            </a:r>
            <a:r>
              <a:rPr lang="es-CL" dirty="0" smtClean="0"/>
              <a:t>MP2.5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318"/>
            <a:ext cx="8229600" cy="5516562"/>
          </a:xfrm>
        </p:spPr>
        <p:txBody>
          <a:bodyPr>
            <a:normAutofit fontScale="92500"/>
          </a:bodyPr>
          <a:lstStyle/>
          <a:p>
            <a:r>
              <a:rPr lang="es-CL" dirty="0" smtClean="0"/>
              <a:t>Dado que se tienen </a:t>
            </a:r>
            <a:r>
              <a:rPr lang="es-CL" dirty="0" smtClean="0"/>
              <a:t>46</a:t>
            </a:r>
            <a:r>
              <a:rPr lang="es-CL" dirty="0" smtClean="0"/>
              <a:t> comunas con estación de monitoreo, se busca extrapolar a otras comunas cercanas</a:t>
            </a:r>
          </a:p>
          <a:p>
            <a:r>
              <a:rPr lang="es-CL" dirty="0" smtClean="0"/>
              <a:t>Se busca también estimar la concentración expuesta a la población</a:t>
            </a:r>
          </a:p>
          <a:p>
            <a:pPr marL="0" indent="0">
              <a:buNone/>
            </a:pPr>
            <a:r>
              <a:rPr lang="es-CL" b="1" dirty="0" smtClean="0"/>
              <a:t>Metodología</a:t>
            </a:r>
            <a:r>
              <a:rPr lang="es-CL" dirty="0" smtClean="0"/>
              <a:t>:</a:t>
            </a:r>
          </a:p>
          <a:p>
            <a:r>
              <a:rPr lang="es-CL" dirty="0" smtClean="0"/>
              <a:t>Calcular distancias entre comunas y estaciones de monitoreo</a:t>
            </a:r>
          </a:p>
          <a:p>
            <a:pPr lvl="1"/>
            <a:r>
              <a:rPr lang="es-CL" dirty="0" smtClean="0"/>
              <a:t>A nivel comuna se estima el </a:t>
            </a:r>
            <a:r>
              <a:rPr lang="es-CL" dirty="0" err="1" smtClean="0"/>
              <a:t>centroide</a:t>
            </a:r>
            <a:r>
              <a:rPr lang="es-CL" dirty="0" smtClean="0"/>
              <a:t> de las zonas censales de la comuna (</a:t>
            </a:r>
            <a:r>
              <a:rPr lang="es-CL" b="1" dirty="0" smtClean="0"/>
              <a:t>zona urbana</a:t>
            </a:r>
            <a:r>
              <a:rPr lang="es-CL" dirty="0" smtClean="0"/>
              <a:t>)</a:t>
            </a:r>
          </a:p>
          <a:p>
            <a:pPr lvl="1"/>
            <a:r>
              <a:rPr lang="es-CL" dirty="0" smtClean="0"/>
              <a:t>Se estima la distancia para cada zona censal</a:t>
            </a:r>
          </a:p>
          <a:p>
            <a:r>
              <a:rPr lang="es-CL" dirty="0" smtClean="0"/>
              <a:t>Definir limite distancia estación afecta a la comuna: </a:t>
            </a:r>
            <a:r>
              <a:rPr lang="es-CL" b="1" dirty="0" smtClean="0"/>
              <a:t>20 km</a:t>
            </a:r>
          </a:p>
          <a:p>
            <a:r>
              <a:rPr lang="es-CL" dirty="0" smtClean="0"/>
              <a:t>Calcular concentración en cada manzana censal como el </a:t>
            </a:r>
            <a:r>
              <a:rPr lang="es-CL" b="1" dirty="0" smtClean="0"/>
              <a:t>promedio ponderado por el inverso de la distancia a estaciones </a:t>
            </a:r>
            <a:r>
              <a:rPr lang="es-CL" dirty="0" smtClean="0"/>
              <a:t>dentro del rango de distancia</a:t>
            </a:r>
          </a:p>
          <a:p>
            <a:r>
              <a:rPr lang="es-CL" dirty="0" smtClean="0"/>
              <a:t>Obtener el promedio de concentración en la comuna como el </a:t>
            </a:r>
            <a:r>
              <a:rPr lang="es-CL" b="1" dirty="0" smtClean="0"/>
              <a:t>promedio ponderado por la población </a:t>
            </a:r>
            <a:r>
              <a:rPr lang="es-CL" dirty="0" smtClean="0"/>
              <a:t>de cada manzana censal</a:t>
            </a:r>
            <a:endParaRPr lang="es-CL" dirty="0" smtClean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1754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Notas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Presentación estado de avance</a:t>
            </a:r>
          </a:p>
          <a:p>
            <a:pPr lvl="1"/>
            <a:endParaRPr lang="es-CL" dirty="0" smtClean="0"/>
          </a:p>
          <a:p>
            <a:r>
              <a:rPr lang="es-CL" dirty="0" smtClean="0"/>
              <a:t>Código </a:t>
            </a:r>
            <a:r>
              <a:rPr lang="es-CL" dirty="0" smtClean="0"/>
              <a:t>desarrollado y explicado:</a:t>
            </a:r>
            <a:endParaRPr lang="es-CL" dirty="0" smtClean="0"/>
          </a:p>
          <a:p>
            <a:pPr lvl="1"/>
            <a:r>
              <a:rPr lang="es-CL" dirty="0" smtClean="0">
                <a:hlinkClick r:id="rId2"/>
              </a:rPr>
              <a:t>https://github.com/pmbusch/Analisis-COVID-MP2.5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Entran “n” comunas dependiendo de la distancia </a:t>
            </a:r>
            <a:r>
              <a:rPr lang="es-CL" dirty="0" smtClean="0"/>
              <a:t>limite. Para 20km aprox. 120 </a:t>
            </a:r>
            <a:r>
              <a:rPr lang="es-CL" dirty="0" err="1" smtClean="0"/>
              <a:t>comubas</a:t>
            </a:r>
            <a:endParaRPr lang="es-C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7" y="1287010"/>
            <a:ext cx="869873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993"/>
            <a:ext cx="8229600" cy="1143000"/>
          </a:xfrm>
        </p:spPr>
        <p:txBody>
          <a:bodyPr/>
          <a:lstStyle/>
          <a:p>
            <a:r>
              <a:rPr lang="es-CL" dirty="0" smtClean="0"/>
              <a:t>77</a:t>
            </a:r>
            <a:r>
              <a:rPr lang="es-CL" dirty="0" smtClean="0"/>
              <a:t>% </a:t>
            </a:r>
            <a:r>
              <a:rPr lang="es-CL" dirty="0" smtClean="0"/>
              <a:t>población considerada con </a:t>
            </a:r>
            <a:r>
              <a:rPr lang="es-CL" dirty="0" smtClean="0"/>
              <a:t>limite=20km</a:t>
            </a:r>
            <a:endParaRPr lang="es-C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057" y="975979"/>
            <a:ext cx="8911771" cy="557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2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Meteorologia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6335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i="1" dirty="0" smtClean="0"/>
              <a:t>Proxy</a:t>
            </a:r>
            <a:r>
              <a:rPr lang="es-CL" dirty="0" smtClean="0"/>
              <a:t> necesidad energética de calefacción: </a:t>
            </a:r>
            <a:r>
              <a:rPr lang="es-CL" i="1" dirty="0" err="1" smtClean="0"/>
              <a:t>Heating</a:t>
            </a:r>
            <a:r>
              <a:rPr lang="es-CL" i="1" dirty="0" smtClean="0"/>
              <a:t> </a:t>
            </a:r>
            <a:r>
              <a:rPr lang="es-CL" i="1" dirty="0" err="1" smtClean="0"/>
              <a:t>Degree</a:t>
            </a:r>
            <a:endParaRPr lang="es-CL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2819"/>
          </a:xfrm>
        </p:spPr>
        <p:txBody>
          <a:bodyPr>
            <a:normAutofit/>
          </a:bodyPr>
          <a:lstStyle/>
          <a:p>
            <a:r>
              <a:rPr lang="es-CL" dirty="0" smtClean="0"/>
              <a:t>Parámetro </a:t>
            </a:r>
            <a:r>
              <a:rPr lang="es-CL" i="1" dirty="0" err="1" smtClean="0"/>
              <a:t>Heating</a:t>
            </a:r>
            <a:r>
              <a:rPr lang="es-CL" i="1" dirty="0" smtClean="0"/>
              <a:t> </a:t>
            </a:r>
            <a:r>
              <a:rPr lang="es-CL" i="1" dirty="0" err="1" smtClean="0"/>
              <a:t>Degree</a:t>
            </a:r>
            <a:r>
              <a:rPr lang="es-CL" i="1" dirty="0" smtClean="0"/>
              <a:t> </a:t>
            </a:r>
            <a:r>
              <a:rPr lang="es-CL" dirty="0" smtClean="0"/>
              <a:t>se define como los grados necesarios para alcanzar el confort térmico en un día.</a:t>
            </a:r>
          </a:p>
          <a:p>
            <a:r>
              <a:rPr lang="es-CL" dirty="0" smtClean="0"/>
              <a:t>Se calcula como la diferencia entre un nivel base de confort térmica y las temperaturas horarias registradas en un día, registrando un valor 0 para temperaturas sobre la base.</a:t>
            </a:r>
          </a:p>
          <a:p>
            <a:r>
              <a:rPr lang="es-CL" dirty="0" smtClean="0"/>
              <a:t>Se estimó para dos temperaturas bases de confort térmico:</a:t>
            </a:r>
          </a:p>
          <a:p>
            <a:pPr lvl="1"/>
            <a:r>
              <a:rPr lang="es-CL" dirty="0" smtClean="0"/>
              <a:t>15°C</a:t>
            </a:r>
          </a:p>
          <a:p>
            <a:pPr lvl="1"/>
            <a:r>
              <a:rPr lang="es-CL" dirty="0" smtClean="0"/>
              <a:t>18°C</a:t>
            </a:r>
          </a:p>
          <a:p>
            <a:r>
              <a:rPr lang="es-CL" dirty="0" smtClean="0"/>
              <a:t>Para su estimación se utilizaron datos horarios de estaciones SINCA, cuya ubicación coincide con monitoreo de MP2.5</a:t>
            </a:r>
          </a:p>
          <a:p>
            <a:r>
              <a:rPr lang="es-CL" dirty="0" smtClean="0"/>
              <a:t>Se expandieron datos a otras comunas con las misma metodología que MP2.5, pero utilizando un rango de 50km</a:t>
            </a:r>
          </a:p>
          <a:p>
            <a:endParaRPr lang="es-CL" dirty="0" smtClean="0"/>
          </a:p>
        </p:txBody>
      </p:sp>
    </p:spTree>
    <p:extLst>
      <p:ext uri="{BB962C8B-B14F-4D97-AF65-F5344CB8AC3E}">
        <p14:creationId xmlns:p14="http://schemas.microsoft.com/office/powerpoint/2010/main" val="54601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602"/>
            <a:ext cx="8229600" cy="1143000"/>
          </a:xfrm>
        </p:spPr>
        <p:txBody>
          <a:bodyPr>
            <a:normAutofit/>
          </a:bodyPr>
          <a:lstStyle/>
          <a:p>
            <a:r>
              <a:rPr lang="es-CL" sz="2800" dirty="0" smtClean="0"/>
              <a:t>Temperatura media °C</a:t>
            </a:r>
            <a:endParaRPr lang="es-CL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234" y="787291"/>
            <a:ext cx="8658577" cy="541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Humedad relativa </a:t>
            </a:r>
            <a:r>
              <a:rPr lang="en-US" dirty="0" smtClean="0"/>
              <a:t>[%]</a:t>
            </a:r>
            <a:endParaRPr lang="es-C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285" y="1193800"/>
            <a:ext cx="8890000" cy="5559987"/>
          </a:xfrm>
        </p:spPr>
      </p:pic>
    </p:spTree>
    <p:extLst>
      <p:ext uri="{BB962C8B-B14F-4D97-AF65-F5344CB8AC3E}">
        <p14:creationId xmlns:p14="http://schemas.microsoft.com/office/powerpoint/2010/main" val="409464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1143000"/>
          </a:xfrm>
        </p:spPr>
        <p:txBody>
          <a:bodyPr/>
          <a:lstStyle/>
          <a:p>
            <a:r>
              <a:rPr lang="es-CL" dirty="0" err="1" smtClean="0"/>
              <a:t>Heating</a:t>
            </a:r>
            <a:r>
              <a:rPr lang="es-CL" dirty="0" smtClean="0"/>
              <a:t> </a:t>
            </a:r>
            <a:r>
              <a:rPr lang="es-CL" dirty="0" err="1" smtClean="0"/>
              <a:t>Degree</a:t>
            </a:r>
            <a:r>
              <a:rPr lang="es-CL" dirty="0" smtClean="0"/>
              <a:t> </a:t>
            </a:r>
            <a:r>
              <a:rPr lang="es-CL" dirty="0" smtClean="0"/>
              <a:t>15°C</a:t>
            </a:r>
            <a:endParaRPr lang="es-C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880" y="956809"/>
            <a:ext cx="8930566" cy="5585357"/>
          </a:xfrm>
        </p:spPr>
      </p:pic>
    </p:spTree>
    <p:extLst>
      <p:ext uri="{BB962C8B-B14F-4D97-AF65-F5344CB8AC3E}">
        <p14:creationId xmlns:p14="http://schemas.microsoft.com/office/powerpoint/2010/main" val="67014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RESUMEN </a:t>
            </a:r>
            <a:r>
              <a:rPr dirty="0" smtClean="0"/>
              <a:t>DATOS </a:t>
            </a:r>
            <a:r>
              <a:rPr smtClean="0"/>
              <a:t>comunales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Indicadores relevantes</a:t>
            </a:r>
            <a:endParaRPr lang="es-C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120 </a:t>
            </a:r>
            <a:r>
              <a:rPr lang="es-CL" dirty="0" smtClean="0"/>
              <a:t>comunas </a:t>
            </a:r>
            <a:r>
              <a:rPr lang="es-CL" dirty="0" smtClean="0"/>
              <a:t>con </a:t>
            </a:r>
            <a:r>
              <a:rPr lang="es-CL" dirty="0" smtClean="0"/>
              <a:t>datos de concentración de MP2.5</a:t>
            </a:r>
            <a:r>
              <a:rPr lang="es-CL" dirty="0" smtClean="0"/>
              <a:t>, equivalen al </a:t>
            </a:r>
            <a:r>
              <a:rPr lang="es-CL" dirty="0" smtClean="0"/>
              <a:t>77.1</a:t>
            </a:r>
            <a:r>
              <a:rPr lang="es-CL" dirty="0" smtClean="0"/>
              <a:t>% </a:t>
            </a:r>
            <a:r>
              <a:rPr lang="es-CL" dirty="0" smtClean="0"/>
              <a:t>de la población en Chile</a:t>
            </a:r>
          </a:p>
          <a:p>
            <a:r>
              <a:rPr lang="es-CL" dirty="0" smtClean="0"/>
              <a:t>260 </a:t>
            </a:r>
            <a:r>
              <a:rPr lang="es-CL" dirty="0" smtClean="0"/>
              <a:t>comunas registran muertes por COVID-19 (</a:t>
            </a:r>
            <a:r>
              <a:rPr lang="es-CL" dirty="0" smtClean="0"/>
              <a:t>75.1%)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3984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936" y="-203344"/>
            <a:ext cx="7970088" cy="1143000"/>
          </a:xfrm>
        </p:spPr>
        <p:txBody>
          <a:bodyPr/>
          <a:lstStyle/>
          <a:p>
            <a:r>
              <a:rPr lang="es-CL" dirty="0" smtClean="0"/>
              <a:t>Características comunales: promedio (</a:t>
            </a:r>
            <a:r>
              <a:rPr lang="es-CL" dirty="0" err="1" smtClean="0"/>
              <a:t>desv</a:t>
            </a:r>
            <a:r>
              <a:rPr lang="es-CL" dirty="0" smtClean="0"/>
              <a:t>.)</a:t>
            </a:r>
            <a:endParaRPr lang="es-CL" dirty="0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592916"/>
              </p:ext>
            </p:extLst>
          </p:nvPr>
        </p:nvGraphicFramePr>
        <p:xfrm>
          <a:off x="683568" y="630000"/>
          <a:ext cx="7643191" cy="6019800"/>
        </p:xfrm>
        <a:graphic>
          <a:graphicData uri="http://schemas.openxmlformats.org/drawingml/2006/table">
            <a:tbl>
              <a:tblPr/>
              <a:tblGrid>
                <a:gridCol w="3667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5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5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5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325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  <a:r>
                        <a:rPr sz="11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Sin MP2.5</a:t>
                      </a:r>
                      <a:r>
                        <a:rPr sz="11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 MP2.5</a:t>
                      </a:r>
                      <a:r>
                        <a:rPr sz="11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Mortalidad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COVID [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por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34.2 (47)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20.2 (30.3)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60.3 (60)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[ug/m3]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23.3 (6.7)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NaN (NA)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23.3 (6.7)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Poblacion [miles]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50.8 (78.7)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17.8 (18.5)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112.9 (106.5)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901.3 (2770.2)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35.8 (79.6)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2509.6 (4246.2)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41.9 (5)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 (5.5)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43.6 (3.4)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45-64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25.6 (2.6)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26.2 (2.7)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24.5 (2)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12.6 (3.3)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13.2 (3.5)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11.5 (2.5)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Mujer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 (5.6)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47.9 (6.6)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50.9 (1.4)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36.3 (29)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46.9 (27)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16.3 (20.8)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16.3 (17.3)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19.5 (19.8)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10.3 (8.5)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Vivienda con Material irrecuperable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2.2 (2.3)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2.7 (2.5)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 (1.3)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 Contagios COVID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1519.7 (1479.2)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1080.6 (1210.3)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2346.8 (1586.8)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Letalidad COVID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2.1 (2.5)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 (2.9)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2.1 (1.2)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122.3 (31.4)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114.3 (35.6)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137.2 (10.9)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primera muerte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44.3 (29.7)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34.8 (29.9)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62.3 (18.9)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12.9 (39.3)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5.5 (25.3)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26.8 (54.4)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134.8 (221.7)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118.5 (203.7)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165.5 (250.3)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 Mortalidad Total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475.4 (404.1)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440.8 (235)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540.8 (602.1)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autonomo mensual [miles CLP]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397.7 (190.5)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344.6 (89)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488 (268.2)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Isapre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7.5 (9.8)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4.4 (4.3)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12.7 (13.7)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82.8 (12.3)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86.6 (7.4)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76.5 (15.8)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47.8 (10.7)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51.9 (8.7)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40.9 (10.2)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Ocupado laboral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49.2 (6.7)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47.2 (6.6)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52.5 (5.7)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anual leña calefactor [kWh per cápita]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1896.6 (2456.7)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2433.2 (2703.4)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886.1 (1450.3)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anual leña cocina [kWh per cápita]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21.2 (29.5)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27.3 (32.9)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9.7 (16.4)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19.6 (25.7)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27.9 (27.9)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5.3 (11.4)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calefaccion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54.4 (37.2)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64.8 (35)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36.8 (34.1)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agua caliente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5.7 (10)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 (11.6)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1.8 (3.7)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Humedad relativa media Verano [%]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57.3 (9.8)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60.6 (8.5)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54.5 (9.9)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Humedad relativa media Invierno [%]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75.8 (7.3)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78.8 (4.8)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73.3 (8.1)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19.7 (2.2)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18.9 (2.1)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20.4 (2.1)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9.6 (1.4)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9.2 (1.5)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9.9 (1.2)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 (12.9)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19.4 (13.5)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11.4 (11.2)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138.7 (28.8)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144.8 (32.1)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133.8 (24.9)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63243">
                <a:tc gridSpan="4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n: 346 </a:t>
                      </a:r>
                      <a:r>
                        <a:rPr sz="100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comunas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; </a:t>
                      </a:r>
                      <a:r>
                        <a:rPr sz="100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n: 226 </a:t>
                      </a:r>
                      <a:r>
                        <a:rPr sz="100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comunas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; </a:t>
                      </a:r>
                      <a:r>
                        <a:rPr sz="100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n: 120 </a:t>
                      </a:r>
                      <a:r>
                        <a:rPr sz="100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comunas</a:t>
                      </a:r>
                      <a:endParaRPr sz="1000" dirty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64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DEFINICÓN Modelo </a:t>
            </a:r>
            <a:r>
              <a:rPr lang="es-CL" dirty="0" smtClean="0"/>
              <a:t>transversal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7978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6310"/>
            <a:ext cx="8229600" cy="1143000"/>
          </a:xfrm>
        </p:spPr>
        <p:txBody>
          <a:bodyPr/>
          <a:lstStyle/>
          <a:p>
            <a:pPr marL="0" lvl="0" indent="0">
              <a:buNone/>
            </a:pPr>
            <a:r>
              <a:rPr dirty="0" err="1" smtClean="0"/>
              <a:t>Datos</a:t>
            </a:r>
            <a:r>
              <a:rPr dirty="0" smtClean="0"/>
              <a:t> </a:t>
            </a:r>
            <a:r>
              <a:rPr dirty="0" err="1" smtClean="0"/>
              <a:t>Modelo</a:t>
            </a:r>
            <a:r>
              <a:rPr dirty="0" smtClean="0"/>
              <a:t> Transversal (con MP2.5)</a:t>
            </a:r>
            <a:endParaRPr dirty="0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055261"/>
              </p:ext>
            </p:extLst>
          </p:nvPr>
        </p:nvGraphicFramePr>
        <p:xfrm>
          <a:off x="611560" y="584412"/>
          <a:ext cx="7920880" cy="6019800"/>
        </p:xfrm>
        <a:graphic>
          <a:graphicData uri="http://schemas.openxmlformats.org/drawingml/2006/table">
            <a:tbl>
              <a:tblPr/>
              <a:tblGrid>
                <a:gridCol w="3837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1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46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Promedio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C.V.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Min</a:t>
                      </a:r>
                      <a:r>
                        <a:rPr sz="11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Max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 Mortalidad COVID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249.3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[ug/m3]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Poblacion [miles]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568.1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2 509.6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211.6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17 582.2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45-64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Mujer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Vivienda con Material irrecuperable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 Contagios COVID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2 346.8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1 752.6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6 585.5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Letalidad COVID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137.2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84.0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144.0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144.0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primera muerte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148.0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165.5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97.0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1 514.7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 Mortalidad Total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540.8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107.0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406.3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6 247.4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autonomo mensual [miles CLP]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488.0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257.4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414.2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2 083.6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Isapre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79.7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Ocupado laboral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anual leña calefactor [kWh per cápita]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886.1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128.2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8 536.8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anual leña cocina [kWh per cápita]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102.2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calefaccion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agua caliente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Humedad relativa media Verano [%]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74.4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Humedad relativa media Invierno [%]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71.5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84.8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68.2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260.7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48220">
                <a:tc gridSpan="6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Coeficiente </a:t>
                      </a:r>
                      <a:r>
                        <a:rPr sz="100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Variación</a:t>
                      </a:r>
                      <a:endParaRPr sz="1000" dirty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863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36002"/>
          </a:xfrm>
        </p:spPr>
        <p:txBody>
          <a:bodyPr/>
          <a:lstStyle/>
          <a:p>
            <a:r>
              <a:rPr lang="es-CL" dirty="0" smtClean="0"/>
              <a:t>Dispersión porcentajes a nivel comunal</a:t>
            </a:r>
            <a:endParaRPr lang="es-C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1310640"/>
            <a:ext cx="8671560" cy="5423370"/>
          </a:xfrm>
        </p:spPr>
      </p:pic>
    </p:spTree>
    <p:extLst>
      <p:ext uri="{BB962C8B-B14F-4D97-AF65-F5344CB8AC3E}">
        <p14:creationId xmlns:p14="http://schemas.microsoft.com/office/powerpoint/2010/main" val="100333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36002"/>
          </a:xfrm>
        </p:spPr>
        <p:txBody>
          <a:bodyPr/>
          <a:lstStyle/>
          <a:p>
            <a:r>
              <a:rPr lang="es-CL" dirty="0" smtClean="0"/>
              <a:t>Dispersión variables a nivel comunal</a:t>
            </a:r>
            <a:endParaRPr lang="es-C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1" y="1188720"/>
            <a:ext cx="8808719" cy="5509153"/>
          </a:xfrm>
        </p:spPr>
      </p:pic>
    </p:spTree>
    <p:extLst>
      <p:ext uri="{BB962C8B-B14F-4D97-AF65-F5344CB8AC3E}">
        <p14:creationId xmlns:p14="http://schemas.microsoft.com/office/powerpoint/2010/main" val="343828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2"/>
            <a:ext cx="8229600" cy="1143000"/>
          </a:xfrm>
        </p:spPr>
        <p:txBody>
          <a:bodyPr/>
          <a:lstStyle/>
          <a:p>
            <a:r>
              <a:rPr lang="es-CL" dirty="0" smtClean="0"/>
              <a:t>Posibles variables modelo: dispersión comunal</a:t>
            </a:r>
            <a:endParaRPr lang="es-C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726326"/>
            <a:ext cx="8650224" cy="543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04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 priori MP2.5 no muestra mucha relación con tasa de mortalidad por COVID-19</a:t>
            </a:r>
            <a:endParaRPr lang="es-C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99" y="1417638"/>
            <a:ext cx="8510402" cy="53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3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9" y="541656"/>
            <a:ext cx="9636375" cy="602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716"/>
            <a:ext cx="8229600" cy="1143000"/>
          </a:xfrm>
        </p:spPr>
        <p:txBody>
          <a:bodyPr/>
          <a:lstStyle/>
          <a:p>
            <a:r>
              <a:rPr lang="es-CL" dirty="0" smtClean="0"/>
              <a:t>Correlaciones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4395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2616"/>
            <a:ext cx="9660742" cy="60420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716"/>
            <a:ext cx="8229600" cy="1143000"/>
          </a:xfrm>
        </p:spPr>
        <p:txBody>
          <a:bodyPr/>
          <a:lstStyle/>
          <a:p>
            <a:r>
              <a:rPr lang="es-CL" dirty="0" smtClean="0"/>
              <a:t>Correlaciones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16970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Modelo transversal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4773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8"/>
            <a:ext cx="8229600" cy="1143000"/>
          </a:xfrm>
        </p:spPr>
        <p:txBody>
          <a:bodyPr/>
          <a:lstStyle/>
          <a:p>
            <a:r>
              <a:rPr lang="es-CL" dirty="0" smtClean="0"/>
              <a:t>Coeficientes Ajustados</a:t>
            </a:r>
            <a:endParaRPr lang="es-CL" dirty="0"/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666760"/>
              </p:ext>
            </p:extLst>
          </p:nvPr>
        </p:nvGraphicFramePr>
        <p:xfrm>
          <a:off x="539552" y="1976630"/>
          <a:ext cx="8025328" cy="4678680"/>
        </p:xfrm>
        <a:graphic>
          <a:graphicData uri="http://schemas.openxmlformats.org/drawingml/2006/table">
            <a:tbl>
              <a:tblPr/>
              <a:tblGrid>
                <a:gridCol w="33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8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1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83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4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55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Parametro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Coef.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Desv.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Valor-z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Sign.</a:t>
                      </a:r>
                      <a:r>
                        <a:rPr sz="11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46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Intercepto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-7.9652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0.4836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-16.4712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92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[ug/m3]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-0.0227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0.0149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-1.5204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0.1284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7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0.0675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0.0353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1.9104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0.0561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92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-0.1207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0.0875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-1.3794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0.1678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75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0.1847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0.0850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2.1736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0.0297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55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Originario</a:t>
                      </a:r>
                      <a:endParaRPr sz="11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0.5631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0.2737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2.0574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0.0396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92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-0.0558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-0.5577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0.5771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92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0.1163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0.1824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0.6377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0.5236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92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0.0350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0.0266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1.3154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0.1884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517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0.0579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0.0298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1.9440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775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-0.6586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0.3386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-1.9453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792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total mensual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-0.0823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-1.6332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0.1024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792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0.0565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0.0912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0.6194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0.5357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792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0.0190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0.0840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0.2261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0.8211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792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0.0732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0.0497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1.4735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0.1406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792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0.2050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0.2199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0.9325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0.3511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517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1.3611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0.4188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3.2504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792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-0.2133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0.2182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-0.9773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0.3284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55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1.2970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0.4333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2.9930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98848">
                <a:tc gridSpan="6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Signif. codes:  0 ‘***’ 0.001 ‘**’ 0.01 ‘*’ 0.05 ‘.’ 0.1 ‘ ’ 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910" y="331249"/>
            <a:ext cx="32385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7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Fitted vs Residuals  | QQ plot</a:t>
            </a:r>
            <a:endParaRPr lang="es-C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73" y="1099928"/>
            <a:ext cx="5380952" cy="2780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048" y="3714924"/>
            <a:ext cx="5380952" cy="2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3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Referencias Modelo Transversal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92500" lnSpcReduction="10000"/>
          </a:bodyPr>
          <a:lstStyle/>
          <a:p>
            <a:r>
              <a:rPr lang="es-CL" dirty="0"/>
              <a:t>Se utilizó el siguiente estudio como guía principal:</a:t>
            </a:r>
          </a:p>
          <a:p>
            <a:pPr lvl="1"/>
            <a:r>
              <a:rPr lang="en-US" dirty="0"/>
              <a:t>Wu, X., </a:t>
            </a:r>
            <a:r>
              <a:rPr lang="en-US" dirty="0" err="1"/>
              <a:t>Nethery</a:t>
            </a:r>
            <a:r>
              <a:rPr lang="en-US" dirty="0"/>
              <a:t>, R. C., </a:t>
            </a:r>
            <a:r>
              <a:rPr lang="en-US" dirty="0" err="1"/>
              <a:t>Sabath</a:t>
            </a:r>
            <a:r>
              <a:rPr lang="en-US" dirty="0"/>
              <a:t>, B. M., Braun, D., &amp; </a:t>
            </a:r>
            <a:r>
              <a:rPr lang="en-US" dirty="0" err="1"/>
              <a:t>Dominici</a:t>
            </a:r>
            <a:r>
              <a:rPr lang="en-US" dirty="0"/>
              <a:t>, F. (2020). Exposure to air pollution and COVID-19 mortality in the United States. </a:t>
            </a:r>
            <a:r>
              <a:rPr lang="en-US" i="1" dirty="0" err="1"/>
              <a:t>medRxiv</a:t>
            </a:r>
            <a:r>
              <a:rPr lang="en-US" dirty="0"/>
              <a:t>.</a:t>
            </a:r>
            <a:endParaRPr lang="es-CL" dirty="0"/>
          </a:p>
          <a:p>
            <a:r>
              <a:rPr lang="es-CL" dirty="0" smtClean="0"/>
              <a:t>Otra bibliografía consultada:</a:t>
            </a:r>
          </a:p>
          <a:p>
            <a:pPr lvl="1"/>
            <a:r>
              <a:rPr lang="en-US" dirty="0"/>
              <a:t>Cole, M., Ozgen, C., &amp; Strobl, E. (2020). Air Pollution Exposure and COVID-19.</a:t>
            </a:r>
            <a:endParaRPr lang="es-CL" dirty="0" smtClean="0"/>
          </a:p>
          <a:p>
            <a:pPr lvl="1"/>
            <a:r>
              <a:rPr lang="es-CL" dirty="0"/>
              <a:t>Bates, D., </a:t>
            </a:r>
            <a:r>
              <a:rPr lang="es-CL" dirty="0" err="1"/>
              <a:t>Mächler</a:t>
            </a:r>
            <a:r>
              <a:rPr lang="es-CL" dirty="0"/>
              <a:t>, M., </a:t>
            </a:r>
            <a:r>
              <a:rPr lang="es-CL" dirty="0" err="1"/>
              <a:t>Bolker</a:t>
            </a:r>
            <a:r>
              <a:rPr lang="es-CL" dirty="0"/>
              <a:t>, B., &amp; Walker, S. (2014). </a:t>
            </a:r>
            <a:r>
              <a:rPr lang="es-CL" dirty="0" err="1"/>
              <a:t>Fitting</a:t>
            </a:r>
            <a:r>
              <a:rPr lang="es-CL" dirty="0"/>
              <a:t> linear </a:t>
            </a:r>
            <a:r>
              <a:rPr lang="es-CL" dirty="0" err="1"/>
              <a:t>mixed-effects</a:t>
            </a:r>
            <a:r>
              <a:rPr lang="es-CL" dirty="0"/>
              <a:t> </a:t>
            </a:r>
            <a:r>
              <a:rPr lang="es-CL" dirty="0" err="1"/>
              <a:t>models</a:t>
            </a:r>
            <a:r>
              <a:rPr lang="es-CL" dirty="0"/>
              <a:t> </a:t>
            </a:r>
            <a:r>
              <a:rPr lang="es-CL" dirty="0" err="1"/>
              <a:t>using</a:t>
            </a:r>
            <a:r>
              <a:rPr lang="es-CL" dirty="0"/>
              <a:t> lme4. </a:t>
            </a:r>
            <a:r>
              <a:rPr lang="es-CL" dirty="0" err="1"/>
              <a:t>arXiv</a:t>
            </a:r>
            <a:r>
              <a:rPr lang="es-CL" dirty="0"/>
              <a:t> </a:t>
            </a:r>
            <a:r>
              <a:rPr lang="es-CL" dirty="0" err="1"/>
              <a:t>preprint</a:t>
            </a:r>
            <a:r>
              <a:rPr lang="es-CL" dirty="0"/>
              <a:t> arXiv:1406.5823</a:t>
            </a:r>
            <a:r>
              <a:rPr lang="es-CL" dirty="0" smtClean="0"/>
              <a:t>.</a:t>
            </a:r>
          </a:p>
          <a:p>
            <a:pPr lvl="1"/>
            <a:r>
              <a:rPr lang="es-CL" dirty="0"/>
              <a:t>Booth, J. G., Casella, G., Friedl, H., &amp; Hobert, J. P. (2003). Negative binomial loglinear mixed models. </a:t>
            </a:r>
            <a:r>
              <a:rPr lang="es-CL" i="1" dirty="0"/>
              <a:t>Statistical Modelling</a:t>
            </a:r>
            <a:r>
              <a:rPr lang="es-CL" dirty="0"/>
              <a:t>, </a:t>
            </a:r>
            <a:r>
              <a:rPr lang="es-CL" i="1" dirty="0"/>
              <a:t>3</a:t>
            </a:r>
            <a:r>
              <a:rPr lang="es-CL" dirty="0"/>
              <a:t>(3), 179-191.</a:t>
            </a:r>
            <a:endParaRPr lang="es-CL" dirty="0" smtClean="0"/>
          </a:p>
          <a:p>
            <a:pPr lvl="1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6977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Tasa de Mortalidad COVID-19 </a:t>
            </a:r>
            <a:r>
              <a:rPr lang="en-US" dirty="0" smtClean="0"/>
              <a:t>[</a:t>
            </a:r>
            <a:r>
              <a:rPr lang="en-US" dirty="0" err="1" smtClean="0"/>
              <a:t>por</a:t>
            </a:r>
            <a:r>
              <a:rPr lang="en-US" dirty="0" smtClean="0"/>
              <a:t> 100mil]</a:t>
            </a:r>
            <a:endParaRPr lang="es-C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1255377"/>
            <a:ext cx="8595360" cy="537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0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3791"/>
            <a:ext cx="8229600" cy="1143000"/>
          </a:xfrm>
        </p:spPr>
        <p:txBody>
          <a:bodyPr/>
          <a:lstStyle/>
          <a:p>
            <a:r>
              <a:rPr lang="es-CL" dirty="0" smtClean="0"/>
              <a:t>MRR (</a:t>
            </a:r>
            <a:r>
              <a:rPr lang="es-CL" i="1" dirty="0" err="1" smtClean="0"/>
              <a:t>mortality</a:t>
            </a:r>
            <a:r>
              <a:rPr lang="es-CL" i="1" dirty="0" smtClean="0"/>
              <a:t> </a:t>
            </a:r>
            <a:r>
              <a:rPr lang="es-CL" i="1" dirty="0" err="1" smtClean="0"/>
              <a:t>rate</a:t>
            </a:r>
            <a:r>
              <a:rPr lang="es-CL" i="1" dirty="0" smtClean="0"/>
              <a:t> ratios)</a:t>
            </a:r>
            <a:endParaRPr lang="es-C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6057169"/>
            <a:ext cx="8229600" cy="613228"/>
          </a:xfrm>
        </p:spPr>
        <p:txBody>
          <a:bodyPr>
            <a:normAutofit/>
          </a:bodyPr>
          <a:lstStyle/>
          <a:p>
            <a:r>
              <a:rPr lang="es-CL" sz="1400" dirty="0" smtClean="0"/>
              <a:t>MRR se </a:t>
            </a:r>
            <a:r>
              <a:rPr lang="es-CL" sz="1400" dirty="0"/>
              <a:t>interpreta como </a:t>
            </a:r>
            <a:r>
              <a:rPr lang="es-CL" sz="1400" dirty="0" smtClean="0"/>
              <a:t>la </a:t>
            </a:r>
            <a:r>
              <a:rPr lang="es-CL" sz="1400" b="1" dirty="0" smtClean="0"/>
              <a:t>variación relativa </a:t>
            </a:r>
            <a:r>
              <a:rPr lang="es-CL" sz="1400" b="1" dirty="0"/>
              <a:t>en la tasa de mortalidad </a:t>
            </a:r>
            <a:r>
              <a:rPr lang="es-CL" sz="1400" b="1" dirty="0" smtClean="0"/>
              <a:t>de COVID-19 generada por un cambio de </a:t>
            </a:r>
            <a:r>
              <a:rPr lang="es-CL" sz="1400" b="1" dirty="0"/>
              <a:t>1 </a:t>
            </a:r>
            <a:r>
              <a:rPr lang="es-CL" sz="1400" b="1" dirty="0" err="1" smtClean="0"/>
              <a:t>ug</a:t>
            </a:r>
            <a:r>
              <a:rPr lang="es-CL" sz="1400" b="1" dirty="0" smtClean="0"/>
              <a:t>/m3 MP2.5</a:t>
            </a:r>
            <a:r>
              <a:rPr lang="es-CL" sz="1400" dirty="0" smtClean="0"/>
              <a:t>, o por el cambio en 1 desviación estándar en las otras variables </a:t>
            </a:r>
            <a:r>
              <a:rPr lang="es-CL" sz="1400" dirty="0" err="1" smtClean="0"/>
              <a:t>confundentes</a:t>
            </a:r>
            <a:r>
              <a:rPr lang="es-CL" sz="1400" dirty="0" smtClean="0"/>
              <a:t>.</a:t>
            </a:r>
            <a:endParaRPr lang="es-CL" sz="1400" dirty="0"/>
          </a:p>
        </p:txBody>
      </p:sp>
      <p:graphicFrame>
        <p:nvGraphicFramePr>
          <p:cNvPr id="6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931146"/>
              </p:ext>
            </p:extLst>
          </p:nvPr>
        </p:nvGraphicFramePr>
        <p:xfrm>
          <a:off x="1508761" y="763029"/>
          <a:ext cx="5905500" cy="5275272"/>
        </p:xfrm>
        <a:graphic>
          <a:graphicData uri="http://schemas.openxmlformats.org/drawingml/2006/table">
            <a:tbl>
              <a:tblPr/>
              <a:tblGrid>
                <a:gridCol w="2739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6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9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MRR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95% I.C.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Sign.</a:t>
                      </a:r>
                      <a:r>
                        <a:rPr sz="105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[ug/m3]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(0.95, 1.01)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0.1284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(1, 1.15)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0.0561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(0.75, 1.05)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0.1678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(1.02, 1.42)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0.0297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1.76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(1.03, 3)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0.0396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(0.78, 1.15)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0.5771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(0.79, 1.61)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0.5236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(0.98, 1.09)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0.1884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(1, 1.12)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(0.27, 1.01)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total mensual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(0.83, 1.02)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0.1024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(0.88, 1.27)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0.5357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(0.86, 1.2)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0.8211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(0.98, 1.19)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0.1406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(0.8, 1.89)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0.3511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3.90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(1.72, 8.86)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(0.53, 1.24)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0.3284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3.66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(1.56, 8.55)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4639">
                <a:tc gridSpan="5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Signif. codes:  0 ‘***’ 0.001 ‘**’ 0.01 ‘*’ 0.05 ‘.’ 0.1 ‘ ’ 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337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MRR</a:t>
            </a:r>
            <a:endParaRPr lang="es-C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32" y="1280160"/>
            <a:ext cx="8626135" cy="5394960"/>
          </a:xfrm>
        </p:spPr>
      </p:pic>
    </p:spTree>
    <p:extLst>
      <p:ext uri="{BB962C8B-B14F-4D97-AF65-F5344CB8AC3E}">
        <p14:creationId xmlns:p14="http://schemas.microsoft.com/office/powerpoint/2010/main" val="262011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modelos</a:t>
            </a:r>
            <a:r>
              <a:rPr lang="en-US" dirty="0" smtClean="0"/>
              <a:t> </a:t>
            </a:r>
            <a:r>
              <a:rPr lang="en-US" dirty="0" err="1" smtClean="0"/>
              <a:t>analizados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7251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sin MP2.5 (n=191)</a:t>
            </a:r>
            <a:endParaRPr lang="es-CL" dirty="0"/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458603"/>
              </p:ext>
            </p:extLst>
          </p:nvPr>
        </p:nvGraphicFramePr>
        <p:xfrm>
          <a:off x="1174399" y="1166599"/>
          <a:ext cx="6795201" cy="5402311"/>
        </p:xfrm>
        <a:graphic>
          <a:graphicData uri="http://schemas.openxmlformats.org/drawingml/2006/table">
            <a:tbl>
              <a:tblPr/>
              <a:tblGrid>
                <a:gridCol w="3107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95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63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80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MRR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95% I.C.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Sign.</a:t>
                      </a:r>
                      <a:r>
                        <a:rPr sz="12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0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(1.05, 1.19)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0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(0.71, 1.01)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0.0581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(0.96, 1.3)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0.1396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(0.7, 1.33)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0.8371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(0.76, 1.02)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0.1016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(0.94, 1.54)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0.1389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</a:t>
                      </a:r>
                      <a:r>
                        <a:rPr sz="12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desde</a:t>
                      </a: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cuarentena</a:t>
                      </a:r>
                      <a:endParaRPr sz="12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(0.98, 1.08)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0.3150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0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(1, 1.12)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0.0430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(0.63, 1.11)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0.2179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total mensual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(0.85, 1.02)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0.1463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(0.96, 1.31)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0.1613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(0.89, 1.19)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0.7383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80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(1.01, 1.18)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0.0325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(0.62, 1.32)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0.6130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80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5.87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(2.53, 13.62)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(0.5, 1.08)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0.1141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80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4.68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(1.92, 11.39)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2875">
                <a:tc gridSpan="5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5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Signif. codes:  0 ‘***’ 0.001 ‘**’ 0.01 ‘*’ 0.05 ‘.’ 0.1 ‘ ’ 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65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476"/>
            <a:ext cx="8229600" cy="1143000"/>
          </a:xfrm>
        </p:spPr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sin RM (n=62)</a:t>
            </a:r>
            <a:endParaRPr lang="es-CL" dirty="0"/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255227"/>
              </p:ext>
            </p:extLst>
          </p:nvPr>
        </p:nvGraphicFramePr>
        <p:xfrm>
          <a:off x="1494268" y="1125670"/>
          <a:ext cx="6155463" cy="5517757"/>
        </p:xfrm>
        <a:graphic>
          <a:graphicData uri="http://schemas.openxmlformats.org/drawingml/2006/table">
            <a:tbl>
              <a:tblPr/>
              <a:tblGrid>
                <a:gridCol w="2814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29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0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648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MRR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95% I.C.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Sign.</a:t>
                      </a:r>
                      <a:r>
                        <a:rPr sz="12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[ug/m3]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(0.94, 1.01)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0.1626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(0.95, 1.08)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0.7106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(0.83, 2.4)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0.2040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(0.93, 2.28)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0.1042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(0.58, 2.37)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0.6621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(0.6, 1.16)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0.2714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</a:t>
                      </a:r>
                      <a:r>
                        <a:rPr sz="12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desde</a:t>
                      </a: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primer </a:t>
                      </a:r>
                      <a:r>
                        <a:rPr sz="12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contagio</a:t>
                      </a:r>
                      <a:endParaRPr sz="12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(0.57, 1.37)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0.5820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(0.97, 1.21)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0.1388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(0.81, 1.27)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0.9036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(0.49, 3.36)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0.6170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total mensual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(0.76, 1.18)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0.6273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(0.95, 1.74)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0.1065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648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(0.49, 0.94)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0.0181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(0.8, 1.13)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0.5731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(0.85, 2.16)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0.2017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648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5.09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(2.36, 10.99)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(0.48, 1.69)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0.7438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709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4.16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(1.5, 11.57)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0.0062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5672">
                <a:tc gridSpan="5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5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Signif. codes:  0 ‘***’ 0.001 ‘**’ 0.01 ‘*’ 0.05 ‘.’ 0.1 ‘ ’ 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68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random </a:t>
            </a:r>
            <a:r>
              <a:rPr lang="en-US" dirty="0" err="1" smtClean="0"/>
              <a:t>Provincia</a:t>
            </a:r>
            <a:r>
              <a:rPr lang="en-US" dirty="0" smtClean="0"/>
              <a:t> (n=105)</a:t>
            </a:r>
            <a:endParaRPr lang="es-CL" dirty="0"/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284816"/>
              </p:ext>
            </p:extLst>
          </p:nvPr>
        </p:nvGraphicFramePr>
        <p:xfrm>
          <a:off x="1586518" y="1156380"/>
          <a:ext cx="5970965" cy="5486228"/>
        </p:xfrm>
        <a:graphic>
          <a:graphicData uri="http://schemas.openxmlformats.org/drawingml/2006/table">
            <a:tbl>
              <a:tblPr/>
              <a:tblGrid>
                <a:gridCol w="2730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6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9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230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MRR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95% I.C.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Sign.</a:t>
                      </a:r>
                      <a:r>
                        <a:rPr sz="12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</a:t>
                      </a:r>
                      <a:r>
                        <a:rPr sz="12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ug</a:t>
                      </a: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(0.95, 1.02)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0.3649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4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(0.99, 1.14)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0.1175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(0.76, 1.06)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0.2137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30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(1.01, 1.42)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0.0362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30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1.60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(0.92, 2.8)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0.0984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4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(0.81, 1.25)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0.9457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4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(0.93, 1.98)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0.1151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30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(1, 1.11)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0.0636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79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</a:t>
                      </a:r>
                      <a:r>
                        <a:rPr sz="12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hospitalarias</a:t>
                      </a: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[</a:t>
                      </a:r>
                      <a:r>
                        <a:rPr sz="12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por</a:t>
                      </a: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(1, 1.12)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0.0492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230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(0.26, 1.01)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0.0540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14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total mensual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(0.84, 1.03)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0.1817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14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(0.86, 1.24)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0.7353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14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(0.95, 1.36)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0.1631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14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(0.97, 1.17)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0.2130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14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(0.8, 1.88)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0.3429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230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5.73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(2.08, 15.8)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14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(0.41, 1.15)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0.1509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4979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5.59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(1.95, 16.03)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3034">
                <a:tc gridSpan="5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5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Signif. codes:  0 ‘***’ 0.001 ‘**’ 0.01 ‘*’ 0.05 ‘.’ 0.1 ‘ ’ 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766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fallecidos</a:t>
            </a:r>
            <a:r>
              <a:rPr lang="en-US" dirty="0" smtClean="0"/>
              <a:t> COVID 65+ (n=100)</a:t>
            </a:r>
            <a:endParaRPr lang="es-CL" dirty="0"/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47029"/>
              </p:ext>
            </p:extLst>
          </p:nvPr>
        </p:nvGraphicFramePr>
        <p:xfrm>
          <a:off x="1457131" y="1417638"/>
          <a:ext cx="6229738" cy="4946085"/>
        </p:xfrm>
        <a:graphic>
          <a:graphicData uri="http://schemas.openxmlformats.org/drawingml/2006/table">
            <a:tbl>
              <a:tblPr/>
              <a:tblGrid>
                <a:gridCol w="288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5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40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850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MRR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95% I.C.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Sign.</a:t>
                      </a:r>
                      <a:r>
                        <a:rPr sz="12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0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[ug/m3]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(0.95, 1.01)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0.2525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0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(0.99, 1.11)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0.1288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0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1.57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(0.87, 2.82)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0.1328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0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(0.66, 1.05)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0.1264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0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(0.83, 1.94)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0.2696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50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(0.99, 1.1)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0.0942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0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(0.98, 1.1)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0.2031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0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(0.25, 1.15)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0.1094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0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total mensual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(0.9, 1.12)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0.9813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850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(0.97, 1.46)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0.0949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0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(0.81, 1.18)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0.8398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20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(0.98, 1.19)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0.1393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850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1.46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(0.95, 2.22)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0.0817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850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3.51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(1.52, 8.12)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0.0033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20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(0.63, 1.63)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0.9443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850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3.29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(1.37, 7.87)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0.0076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2237">
                <a:tc gridSpan="5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5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Signif. codes:  0 ‘***’ 0.001 ‘**’ 0.01 ‘*’ 0.05 ‘.’ 0.1 ‘ ’ 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859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Modelo Transversal</a:t>
            </a:r>
            <a:endParaRPr lang="es-C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05968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s-CL" dirty="0" smtClean="0"/>
                  <a:t>El estudio transversal permite comparar una variable de interés con factores de riesgo en varias localidades simultáneamente</a:t>
                </a:r>
              </a:p>
              <a:p>
                <a:r>
                  <a:rPr lang="es-CL" dirty="0" smtClean="0"/>
                  <a:t>Permite detectar el efecto a la exposición a largo plazo de MP2.5 en el riesgo relativo de COVID-19</a:t>
                </a:r>
              </a:p>
              <a:p>
                <a:pPr marL="0" indent="0">
                  <a:buNone/>
                </a:pPr>
                <a:endParaRPr lang="es-CL" dirty="0" smtClean="0"/>
              </a:p>
              <a:p>
                <a:r>
                  <a:rPr lang="es-CL" dirty="0" smtClean="0"/>
                  <a:t>El modelo ajustado sigue la ecuación general:</a:t>
                </a:r>
              </a:p>
              <a:p>
                <a:pPr marL="457200" lvl="1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𝑀𝑃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2.5+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s-CL" dirty="0"/>
              </a:p>
              <a:p>
                <a:pPr lvl="1"/>
                <a:endParaRPr lang="es-CL" dirty="0" smtClean="0"/>
              </a:p>
              <a:p>
                <a:pPr lvl="1"/>
                <a:r>
                  <a:rPr lang="es-CL" dirty="0" smtClean="0"/>
                  <a:t>M</a:t>
                </a:r>
                <a:r>
                  <a:rPr lang="es-CL" dirty="0"/>
                  <a:t>: Tasa muertes COVID</a:t>
                </a:r>
              </a:p>
              <a:p>
                <a:pPr lvl="1"/>
                <a:r>
                  <a:rPr lang="es-CL" dirty="0"/>
                  <a:t>Demografía, Socioeconómico, Infraestructura salud, Ambientales</a:t>
                </a:r>
              </a:p>
              <a:p>
                <a:endParaRPr lang="es-CL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059680"/>
              </a:xfrm>
              <a:blipFill>
                <a:blip r:embed="rId2"/>
                <a:stretch>
                  <a:fillRect l="-963" t="-168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97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s-CL" dirty="0" smtClean="0"/>
              <a:t>Modelo Transversal</a:t>
            </a:r>
            <a:endParaRPr lang="es-C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807720"/>
            <a:ext cx="8229600" cy="5867400"/>
          </a:xfrm>
        </p:spPr>
        <p:txBody>
          <a:bodyPr>
            <a:normAutofit/>
          </a:bodyPr>
          <a:lstStyle/>
          <a:p>
            <a:r>
              <a:rPr lang="es-CL" dirty="0" smtClean="0"/>
              <a:t>Se ajusto un modelo </a:t>
            </a:r>
            <a:r>
              <a:rPr lang="es-CL" b="1" dirty="0" smtClean="0"/>
              <a:t>binomial negativo mixto con efectos aleatorios</a:t>
            </a:r>
            <a:r>
              <a:rPr lang="es-CL" dirty="0" smtClean="0"/>
              <a:t> </a:t>
            </a:r>
            <a:r>
              <a:rPr lang="es-CL" dirty="0"/>
              <a:t>para </a:t>
            </a:r>
            <a:r>
              <a:rPr lang="es-CL" dirty="0" smtClean="0"/>
              <a:t>predecir a la tasa de mortalidad del COVID a partir de la concentración de MP2.5, y otras variables </a:t>
            </a:r>
            <a:r>
              <a:rPr lang="es-CL" dirty="0" err="1" smtClean="0"/>
              <a:t>confundentes</a:t>
            </a:r>
            <a:endParaRPr lang="es-CL" dirty="0" smtClean="0"/>
          </a:p>
          <a:p>
            <a:pPr lvl="1"/>
            <a:r>
              <a:rPr lang="es-CL" dirty="0" smtClean="0"/>
              <a:t>Este modelo se utiliza para el conteo de eventos, similar a </a:t>
            </a:r>
            <a:r>
              <a:rPr lang="es-CL" dirty="0" err="1" smtClean="0"/>
              <a:t>Poisson</a:t>
            </a:r>
            <a:r>
              <a:rPr lang="es-CL" dirty="0" smtClean="0"/>
              <a:t> pero permite una mayor dispersión (se relaja condición de media=varianza en el conteo</a:t>
            </a:r>
            <a:r>
              <a:rPr lang="es-CL" dirty="0" smtClean="0"/>
              <a:t>)</a:t>
            </a:r>
          </a:p>
          <a:p>
            <a:r>
              <a:rPr lang="es-CL" dirty="0" smtClean="0"/>
              <a:t>Se </a:t>
            </a:r>
            <a:r>
              <a:rPr lang="es-CL" dirty="0" smtClean="0"/>
              <a:t>incluye un </a:t>
            </a:r>
            <a:r>
              <a:rPr lang="es-CL" i="1" dirty="0" smtClean="0"/>
              <a:t>offset</a:t>
            </a:r>
            <a:r>
              <a:rPr lang="es-CL" dirty="0" smtClean="0"/>
              <a:t> de población, para controlar el número de veces que el evento (muerte) pudo ocurrir (población total expuesta al virus)</a:t>
            </a:r>
          </a:p>
          <a:p>
            <a:r>
              <a:rPr lang="es-CL" dirty="0" smtClean="0"/>
              <a:t>Se incluye un intercepto aleatorio (</a:t>
            </a:r>
            <a:r>
              <a:rPr lang="es-CL" i="1" dirty="0" err="1" smtClean="0"/>
              <a:t>random</a:t>
            </a:r>
            <a:r>
              <a:rPr lang="es-CL" i="1" dirty="0" smtClean="0"/>
              <a:t> </a:t>
            </a:r>
            <a:r>
              <a:rPr lang="es-CL" i="1" dirty="0" err="1" smtClean="0"/>
              <a:t>effect</a:t>
            </a:r>
            <a:r>
              <a:rPr lang="es-CL" i="1" dirty="0" smtClean="0"/>
              <a:t>)</a:t>
            </a:r>
            <a:r>
              <a:rPr lang="es-CL" dirty="0" smtClean="0"/>
              <a:t> por región para controlar por características similares en este nivel de agregación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2011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/>
          <a:lstStyle/>
          <a:p>
            <a:pPr marL="0" lvl="0" indent="0">
              <a:buNone/>
            </a:pPr>
            <a:r>
              <a:rPr dirty="0" smtClean="0"/>
              <a:t>Fuente </a:t>
            </a:r>
            <a:r>
              <a:rPr dirty="0" err="1" smtClean="0"/>
              <a:t>datos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8347645"/>
              </p:ext>
            </p:extLst>
          </p:nvPr>
        </p:nvGraphicFramePr>
        <p:xfrm>
          <a:off x="320916" y="378462"/>
          <a:ext cx="8698393" cy="6386312"/>
        </p:xfrm>
        <a:graphic>
          <a:graphicData uri="http://schemas.openxmlformats.org/drawingml/2006/table">
            <a:tbl>
              <a:tblPr/>
              <a:tblGrid>
                <a:gridCol w="1534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5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466">
                  <a:extLst>
                    <a:ext uri="{9D8B030D-6E8A-4147-A177-3AD203B41FA5}">
                      <a16:colId xmlns:a16="http://schemas.microsoft.com/office/drawing/2014/main" val="1980543267"/>
                    </a:ext>
                  </a:extLst>
                </a:gridCol>
              </a:tblGrid>
              <a:tr h="39046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b="1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Fuente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b="1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Detalle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b="1" kern="12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Nivel</a:t>
                      </a:r>
                      <a:r>
                        <a:rPr lang="en-US" sz="1400" b="1" kern="12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b="1" kern="12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Detalle</a:t>
                      </a:r>
                      <a:endParaRPr sz="1400" b="1" kern="12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81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 </a:t>
                      </a:r>
                    </a:p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COVID-19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MinCiencia</a:t>
                      </a: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(</a:t>
                      </a: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linkClick r:id="rId2"/>
                        </a:rPr>
                        <a:t>https://github.com/MinCiencia/Datos-COVID19/</a:t>
                      </a: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al 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21-08-2020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:</a:t>
                      </a:r>
                      <a:endParaRPr lang="es-CL" sz="140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Casos fallecidos por comuna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Casos contagios por comuna incremental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Exámenes PCR por región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Cuarentenas Activas e Históricas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881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b="1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Muertes</a:t>
                      </a:r>
                      <a:r>
                        <a:rPr lang="en-US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</a:p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COVID-19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DEIS</a:t>
                      </a:r>
                      <a:r>
                        <a:rPr lang="en-US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(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  <a:hlinkClick r:id="rId3"/>
                        </a:rPr>
                        <a:t>https://deis.minsal.cl/#datosabiertos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)</a:t>
                      </a:r>
                      <a:endParaRPr sz="14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al 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20-08-2020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:</a:t>
                      </a:r>
                      <a:endParaRPr lang="es-CL" sz="140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Casos fallecidos por comuna, sexo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y grupo etario</a:t>
                      </a:r>
                      <a:endParaRPr lang="es-CL" sz="140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503314"/>
                  </a:ext>
                </a:extLst>
              </a:tr>
              <a:tr h="94881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 de Mortalidad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CENSO 2017 y DEIS (compilado por </a:t>
                      </a:r>
                      <a:r>
                        <a:rPr lang="es-CL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MinCiencia</a:t>
                      </a: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 2017: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Población 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Defunciones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5772"/>
                  </a:ext>
                </a:extLst>
              </a:tr>
              <a:tr h="72011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Infraestructura Sanitaria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DEIS (https://deis.minsal.cl/)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 2019: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Número de Camas por establecimiento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Establecimiento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806668"/>
                  </a:ext>
                </a:extLst>
              </a:tr>
              <a:tr h="72011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Concentración ambiental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SINCA (https://sinca.mma.gob.cl/)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promedio 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2017-2019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:</a:t>
                      </a:r>
                      <a:endParaRPr lang="es-CL" sz="140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Estación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Monitoreo</a:t>
                      </a:r>
                      <a:endParaRPr lang="es-CL" sz="140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6930369"/>
                  </a:ext>
                </a:extLst>
              </a:tr>
              <a:tr h="81966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Meteorología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lang="es-CL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irección</a:t>
                      </a: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Meteorológica de Chile (https://</a:t>
                      </a:r>
                      <a:r>
                        <a:rPr lang="es-CL" sz="1400" kern="12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climatologia.meteochile.gob.cl</a:t>
                      </a: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/)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promedio 2017-2019:</a:t>
                      </a:r>
                      <a:endParaRPr lang="es-CL" sz="140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kern="12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Temperatura</a:t>
                      </a: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(media, mínima y máxima diaria)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Humedad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Estación</a:t>
                      </a:r>
                      <a:r>
                        <a:rPr lang="en-US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Monitoreo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167484"/>
                  </a:ext>
                </a:extLst>
              </a:tr>
              <a:tr h="13537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819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72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0934987"/>
              </p:ext>
            </p:extLst>
          </p:nvPr>
        </p:nvGraphicFramePr>
        <p:xfrm>
          <a:off x="374072" y="396249"/>
          <a:ext cx="8506691" cy="6268720"/>
        </p:xfrm>
        <a:graphic>
          <a:graphicData uri="http://schemas.openxmlformats.org/drawingml/2006/table">
            <a:tbl>
              <a:tblPr/>
              <a:tblGrid>
                <a:gridCol w="1717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3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0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5345">
                  <a:extLst>
                    <a:ext uri="{9D8B030D-6E8A-4147-A177-3AD203B41FA5}">
                      <a16:colId xmlns:a16="http://schemas.microsoft.com/office/drawing/2014/main" val="1325592670"/>
                    </a:ext>
                  </a:extLst>
                </a:gridCol>
              </a:tblGrid>
              <a:tr h="17628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Fuente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Detalle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b="1" kern="12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Nivel Detalle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121">
                <a:tc rowSpan="3"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de Leña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CDT 2015. "Medición del consumo nacional de leña y otros combustibles sólidos derivados de la madera”. Tabla 136.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</a:t>
                      </a:r>
                      <a:r>
                        <a:rPr lang="es-CL" sz="1400" baseline="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2015, proyectado 2018:</a:t>
                      </a:r>
                      <a:endParaRPr lang="es-CL" sz="1400" noProof="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</a:t>
                      </a:r>
                      <a:r>
                        <a:rPr lang="es-CL" sz="1400" baseline="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leña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baseline="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Penetración leña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Región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8980720"/>
                  </a:ext>
                </a:extLst>
              </a:tr>
              <a:tr h="543643">
                <a:tc vMerge="1"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kern="12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CDT, In-Data </a:t>
                      </a:r>
                      <a:r>
                        <a:rPr lang="es-CL" sz="1400" kern="12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SpA</a:t>
                      </a:r>
                      <a:r>
                        <a:rPr lang="es-CL" sz="1400" kern="12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. (2019). Usos de energía de los Hogares en Chile 2018. Santiago.</a:t>
                      </a:r>
                      <a:endParaRPr lang="es-CL" sz="1400" kern="1200" noProof="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leña calefactores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leña</a:t>
                      </a:r>
                      <a:r>
                        <a:rPr lang="es-CL" sz="1400" baseline="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cocina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Zona térmica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0121701"/>
                  </a:ext>
                </a:extLst>
              </a:tr>
              <a:tr h="543643">
                <a:tc vMerge="1"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CASEN 2015</a:t>
                      </a:r>
                      <a:endParaRPr lang="es-CL" sz="1400" kern="1200" noProof="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Combustible principal utilizado para: cocinar, calefacción,</a:t>
                      </a:r>
                      <a:r>
                        <a:rPr lang="es-CL" sz="1400" baseline="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agua caliente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747393"/>
                  </a:ext>
                </a:extLst>
              </a:tr>
              <a:tr h="126753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Demografía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CENSO 2017 (https://www.censo2017.cl/)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 2017: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Población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Urbano-Rural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Población originaria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Viviendas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Materialidad Viviendas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Manzana Censal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055638"/>
                  </a:ext>
                </a:extLst>
              </a:tr>
              <a:tr h="35256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Mapas</a:t>
                      </a:r>
                      <a:r>
                        <a:rPr lang="es-CL" sz="1400" b="1" baseline="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de Chile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kern="12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Librería de R </a:t>
                      </a:r>
                      <a:r>
                        <a:rPr lang="es-CL" sz="1400" kern="1200" noProof="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chilemapas</a:t>
                      </a:r>
                      <a:endParaRPr lang="es-CL" sz="1400" kern="12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Polígonos</a:t>
                      </a:r>
                      <a:r>
                        <a:rPr lang="es-CL" sz="1400" baseline="0" noProof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s-CL" sz="1400" baseline="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 comunas Chile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Manzana Censal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601695"/>
                  </a:ext>
                </a:extLst>
              </a:tr>
              <a:tr h="165099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Información Socioeconómica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CASEN 2017 (http://observatorio.ministeriodesarrollosocial.gob.cl/)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 2017: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Ingreso total e ingreso autónomo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Nivel educacional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Previsión de Salud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Ocupado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Factor expansión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2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41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3332</Words>
  <Application>Microsoft Office PowerPoint</Application>
  <PresentationFormat>On-screen Show (4:3)</PresentationFormat>
  <Paragraphs>1045</Paragraphs>
  <Slides>47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ＭＳ Ｐゴシック</vt:lpstr>
      <vt:lpstr>Arial</vt:lpstr>
      <vt:lpstr>Calibri</vt:lpstr>
      <vt:lpstr>Cambria Math</vt:lpstr>
      <vt:lpstr>Courier New</vt:lpstr>
      <vt:lpstr>Wingdings</vt:lpstr>
      <vt:lpstr>Office Theme</vt:lpstr>
      <vt:lpstr>Análisis epidemiológico de la incidencia de COVID-19 y el uso intensivo de leña en las regiones sur y centro de Chile</vt:lpstr>
      <vt:lpstr>Notas</vt:lpstr>
      <vt:lpstr>DEFINICÓN Modelo transversal</vt:lpstr>
      <vt:lpstr>Referencias Modelo Transversal</vt:lpstr>
      <vt:lpstr>Modelo Transversal</vt:lpstr>
      <vt:lpstr>Modelo Transversal</vt:lpstr>
      <vt:lpstr>Fuente datos</vt:lpstr>
      <vt:lpstr>PowerPoint Presentation</vt:lpstr>
      <vt:lpstr>PowerPoint Presentation</vt:lpstr>
      <vt:lpstr>Análisis exploratorio</vt:lpstr>
      <vt:lpstr>Mortalidad por covid-19: 21-08-2020</vt:lpstr>
      <vt:lpstr>Mortalidad COVID-19 se concentra en centro y norte</vt:lpstr>
      <vt:lpstr>Muertes COVID se concentran en grupo de 65+ años y en la RM</vt:lpstr>
      <vt:lpstr>Concentración ambiental mp2.5</vt:lpstr>
      <vt:lpstr>Desafio: N°estaciones disminuye con cohortes temporales más extensos</vt:lpstr>
      <vt:lpstr>Periodo 2017-2019 tiene mayor cantidad de estaciones</vt:lpstr>
      <vt:lpstr>Criterio selección: Periodo 2017-2019, con los 3 años de datos con al menos 80% de datos diarios</vt:lpstr>
      <vt:lpstr>Desafío 2: 46 de 346 Comunas con monitoreo</vt:lpstr>
      <vt:lpstr>Metodología expansión MP2.5</vt:lpstr>
      <vt:lpstr>Entran “n” comunas dependiendo de la distancia limite. Para 20km aprox. 120 comubas</vt:lpstr>
      <vt:lpstr>77% población considerada con limite=20km</vt:lpstr>
      <vt:lpstr>Meteorologia</vt:lpstr>
      <vt:lpstr>Proxy necesidad energética de calefacción: Heating Degree</vt:lpstr>
      <vt:lpstr>Temperatura media °C</vt:lpstr>
      <vt:lpstr>Humedad relativa [%]</vt:lpstr>
      <vt:lpstr>Heating Degree 15°C</vt:lpstr>
      <vt:lpstr>RESUMEN DATOS comunales</vt:lpstr>
      <vt:lpstr>Indicadores relevantes</vt:lpstr>
      <vt:lpstr>Características comunales: promedio (desv.)</vt:lpstr>
      <vt:lpstr>Datos Modelo Transversal (con MP2.5)</vt:lpstr>
      <vt:lpstr>Dispersión porcentajes a nivel comunal</vt:lpstr>
      <vt:lpstr>Dispersión variables a nivel comunal</vt:lpstr>
      <vt:lpstr>Posibles variables modelo: dispersión comunal</vt:lpstr>
      <vt:lpstr>A priori MP2.5 no muestra mucha relación con tasa de mortalidad por COVID-19</vt:lpstr>
      <vt:lpstr>Correlaciones</vt:lpstr>
      <vt:lpstr>Correlaciones</vt:lpstr>
      <vt:lpstr>Modelo transversal</vt:lpstr>
      <vt:lpstr>Coeficientes Ajustados</vt:lpstr>
      <vt:lpstr>Fitted vs Residuals  | QQ plot</vt:lpstr>
      <vt:lpstr>Tasa de Mortalidad COVID-19 [por 100mil]</vt:lpstr>
      <vt:lpstr>MRR (mortality rate ratios)</vt:lpstr>
      <vt:lpstr>MRR</vt:lpstr>
      <vt:lpstr>Otros modelos analizados</vt:lpstr>
      <vt:lpstr>Modelo sin MP2.5 (n=191)</vt:lpstr>
      <vt:lpstr>Modelo sin RM (n=62)</vt:lpstr>
      <vt:lpstr>Modelo random Provincia (n=105)</vt:lpstr>
      <vt:lpstr>Modelo fallecidos COVID 65+ (n=100)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ＭＳ Ｐゴシック</vt:lpstr>
      <vt:lpstr>Arial</vt:lpstr>
      <vt:lpstr>Calibri</vt:lpstr>
      <vt:lpstr>Courier New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Reporte de análisis de la Calidad del Aire</dc:title>
  <dc:creator>Pablo Busch Hopfenblatt</dc:creator>
  <cp:keywords/>
  <cp:lastModifiedBy>Pablo</cp:lastModifiedBy>
  <cp:revision>231</cp:revision>
  <dcterms:created xsi:type="dcterms:W3CDTF">2020-07-21T15:25:02Z</dcterms:created>
  <dcterms:modified xsi:type="dcterms:W3CDTF">2020-08-25T21:43:35Z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21-07-2020</vt:lpwstr>
  </property>
  <property fmtid="{D5CDD505-2E9C-101B-9397-08002B2CF9AE}" pid="3" name="leng">
    <vt:lpwstr>es-es</vt:lpwstr>
  </property>
  <property fmtid="{D5CDD505-2E9C-101B-9397-08002B2CF9AE}" pid="4" name="output">
    <vt:lpwstr/>
  </property>
  <property fmtid="{D5CDD505-2E9C-101B-9397-08002B2CF9AE}" pid="5" name="params">
    <vt:lpwstr/>
  </property>
</Properties>
</file>